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2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3" r:id="rId1"/>
    <p:sldMasterId id="2147483930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8" r:id="rId4"/>
    <p:sldId id="283" r:id="rId5"/>
    <p:sldId id="272" r:id="rId6"/>
    <p:sldId id="273" r:id="rId7"/>
    <p:sldId id="285" r:id="rId8"/>
    <p:sldId id="275" r:id="rId9"/>
    <p:sldId id="276" r:id="rId10"/>
    <p:sldId id="279" r:id="rId11"/>
    <p:sldId id="280" r:id="rId12"/>
    <p:sldId id="281" r:id="rId13"/>
    <p:sldId id="282" r:id="rId14"/>
    <p:sldId id="286" r:id="rId15"/>
    <p:sldId id="287" r:id="rId16"/>
    <p:sldId id="288" r:id="rId17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20F"/>
    <a:srgbClr val="EBF0F4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88" autoAdjust="0"/>
    <p:restoredTop sz="96395" autoAdjust="0"/>
  </p:normalViewPr>
  <p:slideViewPr>
    <p:cSldViewPr snapToGrid="0" snapToObjects="1">
      <p:cViewPr varScale="1">
        <p:scale>
          <a:sx n="146" d="100"/>
          <a:sy n="146" d="100"/>
        </p:scale>
        <p:origin x="216" y="126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-4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2814" y="-6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ustomXml" Target="../customXml/item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20.05.2025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Federal Ministry of Women, Science and Research, Republic of Austr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77" y="496332"/>
            <a:ext cx="1619998" cy="5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20.05.2025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958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mit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Federal Ministry of Women, Science and Research, Republic of Austria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205200"/>
            <a:ext cx="2160119" cy="669599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-1" y="1008000"/>
            <a:ext cx="9144001" cy="4136400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3428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maximum two lines</a:t>
            </a:r>
            <a:endParaRPr lang="en-GB" noProof="0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 hasCustomPrompt="1"/>
          </p:nvPr>
        </p:nvSpPr>
        <p:spPr>
          <a:xfrm>
            <a:off x="539999" y="2361600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Optional subtitles should not be </a:t>
            </a:r>
            <a:br>
              <a:rPr lang="en-GB" noProof="0" dirty="0" smtClean="0"/>
            </a:br>
            <a:r>
              <a:rPr lang="en-GB" noProof="0" dirty="0" smtClean="0"/>
              <a:t>longer than 2 lines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 smtClean="0"/>
              <a:t>Edit title master format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4"/>
          <a:stretch/>
        </p:blipFill>
        <p:spPr>
          <a:xfrm>
            <a:off x="7515922" y="1"/>
            <a:ext cx="1516566" cy="101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38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0" y="1295998"/>
            <a:ext cx="3813175" cy="332640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39235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0" y="1295998"/>
            <a:ext cx="3813175" cy="30510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sz="1400" noProof="0" dirty="0" smtClean="0"/>
              <a:t>Image: XY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9306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links-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05350" y="1295998"/>
            <a:ext cx="3813175" cy="332640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22467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Text-links-Bild-u-Foto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05350" y="1295998"/>
            <a:ext cx="3813175" cy="30510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05351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sz="1400" noProof="0" dirty="0" smtClean="0"/>
              <a:t>Image: XY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47652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_Marginalspalte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539751" y="1295999"/>
            <a:ext cx="5990589" cy="3326400"/>
          </a:xfrm>
        </p:spPr>
        <p:txBody>
          <a:bodyPr/>
          <a:lstStyle/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789419" y="1295999"/>
            <a:ext cx="1729105" cy="3326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GB" noProof="0" dirty="0" smtClean="0"/>
              <a:t>Edit text by clicking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32754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" name="SmartArt-Platzhalter 5"/>
          <p:cNvSpPr>
            <a:spLocks noGrp="1"/>
          </p:cNvSpPr>
          <p:nvPr>
            <p:ph type="dgm" sz="quarter" idx="14" hasCustomPrompt="1"/>
          </p:nvPr>
        </p:nvSpPr>
        <p:spPr>
          <a:xfrm>
            <a:off x="539750" y="1295999"/>
            <a:ext cx="7978776" cy="33264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SmartArt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5830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0151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-beliebig-2-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 hasCustomPrompt="1"/>
          </p:nvPr>
        </p:nvSpPr>
        <p:spPr>
          <a:xfrm>
            <a:off x="540000" y="1295999"/>
            <a:ext cx="3838575" cy="3326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 hasCustomPrompt="1"/>
          </p:nvPr>
        </p:nvSpPr>
        <p:spPr>
          <a:xfrm>
            <a:off x="4679951" y="1295999"/>
            <a:ext cx="3838575" cy="3326400"/>
          </a:xfrm>
        </p:spPr>
        <p:txBody>
          <a:bodyPr/>
          <a:lstStyle/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78275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36000"/>
            <a:ext cx="5389200" cy="1264276"/>
          </a:xfrm>
        </p:spPr>
        <p:txBody>
          <a:bodyPr/>
          <a:lstStyle>
            <a:lvl1pPr>
              <a:lnSpc>
                <a:spcPct val="11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3780000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 smtClean="0"/>
              <a:t>Edit text master format</a:t>
            </a:r>
          </a:p>
        </p:txBody>
      </p:sp>
    </p:spTree>
    <p:extLst>
      <p:ext uri="{BB962C8B-B14F-4D97-AF65-F5344CB8AC3E}">
        <p14:creationId xmlns:p14="http://schemas.microsoft.com/office/powerpoint/2010/main" val="1178547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629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ohn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Federal Ministry of Women, Science and Research, Republic of Austria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205200"/>
            <a:ext cx="2160119" cy="6695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40000" y="10836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maximum two lines</a:t>
            </a:r>
            <a:endParaRPr lang="en-GB" noProof="0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 hasCustomPrompt="1"/>
          </p:nvPr>
        </p:nvSpPr>
        <p:spPr>
          <a:xfrm>
            <a:off x="539999" y="2098800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Optional subtitles should not be </a:t>
            </a:r>
            <a:br>
              <a:rPr lang="en-GB" noProof="0" dirty="0" smtClean="0"/>
            </a:br>
            <a:r>
              <a:rPr lang="en-GB" noProof="0" dirty="0" smtClean="0"/>
              <a:t>longer than 2 lines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 smtClean="0"/>
              <a:t>Edit title master format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4"/>
          <a:stretch/>
        </p:blipFill>
        <p:spPr>
          <a:xfrm>
            <a:off x="7130593" y="85170"/>
            <a:ext cx="1768079" cy="95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79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0232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3594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4283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54177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109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83241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60615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67060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11111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7068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296000"/>
            <a:ext cx="7978776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7"/>
          <a:stretch/>
        </p:blipFill>
        <p:spPr>
          <a:xfrm>
            <a:off x="7558201" y="89210"/>
            <a:ext cx="1396228" cy="69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45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6464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National Coordination AT 21 May 2025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0936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2-nebenei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06125" y="1295999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358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und-Marginal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5990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790526" y="1295999"/>
            <a:ext cx="1728000" cy="3380775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1200"/>
              </a:spcAft>
              <a:buNone/>
              <a:defRPr sz="1400"/>
            </a:lvl1pPr>
            <a:lvl2pPr indent="-252000">
              <a:lnSpc>
                <a:spcPts val="2400"/>
              </a:lnSpc>
              <a:spcAft>
                <a:spcPts val="1200"/>
              </a:spcAft>
              <a:defRPr/>
            </a:lvl2pPr>
            <a:lvl3pPr marL="755650" indent="-250825">
              <a:lnSpc>
                <a:spcPts val="2400"/>
              </a:lnSpc>
              <a:spcAft>
                <a:spcPts val="1200"/>
              </a:spcAft>
              <a:defRPr/>
            </a:lvl3pPr>
            <a:lvl4pPr marL="1044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Edit text by clicking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41734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1" y="1296000"/>
            <a:ext cx="7978775" cy="3326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46657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9751" y="1296000"/>
            <a:ext cx="7978775" cy="33264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Add image by clicking icon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05425" y="4314825"/>
            <a:ext cx="3213100" cy="307975"/>
          </a:xfrm>
          <a:solidFill>
            <a:schemeClr val="bg2"/>
          </a:solidFill>
        </p:spPr>
        <p:txBody>
          <a:bodyPr lIns="108000" rIns="108000" bIns="72000"/>
          <a:lstStyle>
            <a:lvl1pPr marL="0" indent="0">
              <a:buNone/>
              <a:defRPr sz="1400"/>
            </a:lvl1pPr>
          </a:lstStyle>
          <a:p>
            <a:pPr lvl="0"/>
            <a:r>
              <a:rPr lang="en-GB" noProof="0" dirty="0" smtClean="0"/>
              <a:t>Image: XY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85987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296000"/>
            <a:ext cx="7978525" cy="332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88000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National Coordination AT 21 May 2025</a:t>
            </a:r>
            <a:endParaRPr lang="en-GB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88000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 descr="Federal Ministry of Women, Science and Research, Republic of Austria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01" y="205199"/>
            <a:ext cx="1619998" cy="5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0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43" r:id="rId4"/>
    <p:sldLayoutId id="2147483942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  <p:sldLayoutId id="2147483929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Font typeface="Arial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08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itchFamily="34" charset="0"/>
        <a:buChar char="–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National Coordination AT 21 May 2025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67E7A-2673-4CE0-AAF6-C735651625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292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539999" y="1342799"/>
            <a:ext cx="7978526" cy="168778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National Coordination of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European Partnerships in Austria</a:t>
            </a:r>
            <a:endParaRPr lang="de-AT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539999" y="3344090"/>
            <a:ext cx="7978526" cy="407897"/>
          </a:xfrm>
        </p:spPr>
        <p:txBody>
          <a:bodyPr/>
          <a:lstStyle/>
          <a:p>
            <a:r>
              <a:rPr lang="de-AT" sz="1800" dirty="0" smtClean="0"/>
              <a:t>Ingeborg Schachner-Nedherer, Brigitte Weiß</a:t>
            </a:r>
            <a:endParaRPr lang="de-AT" sz="180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 smtClean="0"/>
              <a:t>Vienna, 21 May 2025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508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721224"/>
            <a:ext cx="7978776" cy="2955551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</a:rPr>
              <a:t>Participation in Partnerships </a:t>
            </a:r>
            <a:r>
              <a:rPr lang="en-US" sz="1400" b="1" dirty="0" smtClean="0">
                <a:solidFill>
                  <a:schemeClr val="accent1"/>
                </a:solidFill>
              </a:rPr>
              <a:t>in Green Transition and in Competitiveness </a:t>
            </a:r>
            <a:r>
              <a:rPr lang="en-US" sz="1400" dirty="0" smtClean="0"/>
              <a:t>are </a:t>
            </a:r>
            <a:r>
              <a:rPr lang="en-US" sz="1400" dirty="0"/>
              <a:t>part of the implementation of </a:t>
            </a:r>
            <a:r>
              <a:rPr lang="en-US" sz="1400" dirty="0" smtClean="0"/>
              <a:t>the corresponding national </a:t>
            </a:r>
            <a:r>
              <a:rPr lang="en-US" sz="1400" dirty="0"/>
              <a:t>R&amp;I programs, AT contribution funded by </a:t>
            </a:r>
            <a:r>
              <a:rPr lang="en-US" sz="1400" dirty="0" smtClean="0"/>
              <a:t>these R&amp;I </a:t>
            </a:r>
            <a:r>
              <a:rPr lang="en-US" sz="1400" dirty="0"/>
              <a:t>programs 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Austria coordinates two </a:t>
            </a:r>
            <a:r>
              <a:rPr lang="en-US" sz="1400" b="1" dirty="0">
                <a:solidFill>
                  <a:schemeClr val="accent1"/>
                </a:solidFill>
              </a:rPr>
              <a:t>partnerships:</a:t>
            </a:r>
            <a:r>
              <a:rPr lang="en-US" sz="1400" dirty="0"/>
              <a:t> DUT (Driving Urban Transition) and CETP (Clean Energy Transition Partnership)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Austria participates </a:t>
            </a:r>
            <a:r>
              <a:rPr lang="en-US" sz="1400" b="1" dirty="0">
                <a:solidFill>
                  <a:schemeClr val="accent1"/>
                </a:solidFill>
              </a:rPr>
              <a:t>in many more </a:t>
            </a:r>
            <a:r>
              <a:rPr lang="en-US" sz="1400" b="1" dirty="0" smtClean="0">
                <a:solidFill>
                  <a:schemeClr val="accent1"/>
                </a:solidFill>
              </a:rPr>
              <a:t>Partnerships (Cash, In-kind)</a:t>
            </a:r>
            <a:r>
              <a:rPr lang="en-US" sz="1400" dirty="0" smtClean="0"/>
              <a:t>: </a:t>
            </a:r>
            <a:r>
              <a:rPr lang="en-US" sz="1400" dirty="0"/>
              <a:t>CHIP Joint Undertaking, PARC </a:t>
            </a:r>
            <a:r>
              <a:rPr lang="en-US" sz="1400" dirty="0" smtClean="0"/>
              <a:t>(Chemical Risk Assessment), THCS </a:t>
            </a:r>
            <a:r>
              <a:rPr lang="en-US" sz="1400" dirty="0"/>
              <a:t>(Transforming Health Care Systems), </a:t>
            </a:r>
            <a:r>
              <a:rPr lang="en-US" sz="1400" dirty="0" smtClean="0"/>
              <a:t>Euro </a:t>
            </a:r>
            <a:r>
              <a:rPr lang="en-US" sz="1400" dirty="0"/>
              <a:t>HPC Joint Undertaking…</a:t>
            </a:r>
          </a:p>
          <a:p>
            <a:r>
              <a:rPr lang="en-US" sz="1400" dirty="0"/>
              <a:t>Many </a:t>
            </a:r>
            <a:r>
              <a:rPr lang="en-US" sz="1400" b="1" dirty="0">
                <a:solidFill>
                  <a:schemeClr val="accent1"/>
                </a:solidFill>
              </a:rPr>
              <a:t>Partnerships closely interlinked </a:t>
            </a:r>
            <a:r>
              <a:rPr lang="en-US" sz="1400" b="1" dirty="0" smtClean="0">
                <a:solidFill>
                  <a:schemeClr val="accent1"/>
                </a:solidFill>
              </a:rPr>
              <a:t>with thematic </a:t>
            </a:r>
            <a:r>
              <a:rPr lang="en-US" sz="1400" b="1" dirty="0">
                <a:solidFill>
                  <a:schemeClr val="accent1"/>
                </a:solidFill>
              </a:rPr>
              <a:t>priorities</a:t>
            </a:r>
            <a:r>
              <a:rPr lang="en-US" sz="1400" dirty="0"/>
              <a:t>: Europe’s Rail, Clean Hydrogen, CBE Circular </a:t>
            </a:r>
            <a:r>
              <a:rPr lang="en-US" sz="1400" dirty="0" smtClean="0"/>
              <a:t>Bio based </a:t>
            </a:r>
            <a:r>
              <a:rPr lang="en-US" sz="1400" dirty="0"/>
              <a:t>Europe Joint Undertaking, Materials, SNS (European Partnership for Smart Networks and Services), European Partnership for Photonics, Processes4Planet – Transforming the European Process Industry for a sustainable society, CCAM (European Partnership on Connected, Cooperative and Automated Driving</a:t>
            </a:r>
            <a:r>
              <a:rPr lang="en-US" sz="1400" dirty="0" smtClean="0"/>
              <a:t>)…</a:t>
            </a:r>
            <a:endParaRPr lang="de-AT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articipation </a:t>
            </a:r>
            <a:r>
              <a:rPr lang="en-US" dirty="0"/>
              <a:t>in </a:t>
            </a:r>
            <a:r>
              <a:rPr lang="en-US" dirty="0" smtClean="0"/>
              <a:t>partnerships in green transition and </a:t>
            </a:r>
            <a:br>
              <a:rPr lang="en-US" dirty="0" smtClean="0"/>
            </a:br>
            <a:r>
              <a:rPr lang="en-US" dirty="0" smtClean="0"/>
              <a:t>competitiveness </a:t>
            </a:r>
            <a:r>
              <a:rPr lang="en-US" dirty="0"/>
              <a:t>(examples)</a:t>
            </a:r>
            <a:br>
              <a:rPr lang="en-US" dirty="0"/>
            </a:b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26569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7" name="Titel 4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artnerships in green transition and competitiveness are </a:t>
            </a:r>
            <a:br>
              <a:rPr lang="en-US" dirty="0" smtClean="0"/>
            </a:br>
            <a:r>
              <a:rPr lang="en-US" dirty="0" smtClean="0"/>
              <a:t>embedded in a broad R&amp;I policy framework</a:t>
            </a:r>
            <a:endParaRPr lang="de-AT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1661878"/>
            <a:ext cx="7847697" cy="3126121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5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Partnerships in </a:t>
            </a:r>
            <a:r>
              <a:rPr lang="en-US" dirty="0" smtClean="0"/>
              <a:t>thematic </a:t>
            </a:r>
            <a:r>
              <a:rPr lang="en-US" dirty="0"/>
              <a:t>priorities</a:t>
            </a:r>
            <a:br>
              <a:rPr lang="en-US" dirty="0"/>
            </a:br>
            <a:endParaRPr lang="de-AT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98" y="1245400"/>
            <a:ext cx="7802064" cy="3591426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5321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Partnerships </a:t>
            </a:r>
            <a:r>
              <a:rPr lang="en-US" dirty="0" smtClean="0"/>
              <a:t>are part of a broad policy portfolio – </a:t>
            </a:r>
            <a:br>
              <a:rPr lang="en-US" dirty="0" smtClean="0"/>
            </a:br>
            <a:r>
              <a:rPr lang="en-US" dirty="0" smtClean="0"/>
              <a:t>“R&amp;I funding and beyond” from R&amp;I to implementation</a:t>
            </a:r>
            <a:r>
              <a:rPr lang="en-US" dirty="0"/>
              <a:t/>
            </a:r>
            <a:br>
              <a:rPr lang="en-US" dirty="0"/>
            </a:br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2" y="1698157"/>
            <a:ext cx="7983686" cy="3142784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4367532" y="2882946"/>
            <a:ext cx="1795182" cy="77320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56800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Austrian R&amp;I expenditures – in comparison</a:t>
            </a:r>
            <a:r>
              <a:rPr lang="en-US" dirty="0"/>
              <a:t/>
            </a:r>
            <a:br>
              <a:rPr lang="en-US" dirty="0"/>
            </a:br>
            <a:endParaRPr lang="de-AT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1493046"/>
            <a:ext cx="7207462" cy="339254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441" y="2694672"/>
            <a:ext cx="2744155" cy="530665"/>
          </a:xfrm>
          <a:prstGeom prst="rect">
            <a:avLst/>
          </a:prstGeom>
        </p:spPr>
      </p:pic>
      <p:sp>
        <p:nvSpPr>
          <p:cNvPr id="8" name="Geschweifte Klammer rechts 7"/>
          <p:cNvSpPr/>
          <p:nvPr/>
        </p:nvSpPr>
        <p:spPr>
          <a:xfrm>
            <a:off x="4123722" y="2454861"/>
            <a:ext cx="381775" cy="978948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Ovale Legende 8"/>
          <p:cNvSpPr/>
          <p:nvPr/>
        </p:nvSpPr>
        <p:spPr>
          <a:xfrm>
            <a:off x="6832322" y="1283410"/>
            <a:ext cx="1740178" cy="1555336"/>
          </a:xfrm>
          <a:prstGeom prst="wedgeEllipseCallout">
            <a:avLst>
              <a:gd name="adj1" fmla="val -247159"/>
              <a:gd name="adj2" fmla="val 9488"/>
            </a:avLst>
          </a:prstGeom>
          <a:solidFill>
            <a:schemeClr val="accent3">
              <a:lumMod val="40000"/>
              <a:lumOff val="60000"/>
            </a:schemeClr>
          </a:solidFill>
          <a:ln w="12700" cap="flat" cmpd="sng" algn="ctr">
            <a:solidFill>
              <a:srgbClr val="44BA7E">
                <a:shade val="50000"/>
                <a:alpha val="1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buClr>
                <a:srgbClr val="000000"/>
              </a:buClr>
            </a:pPr>
            <a:r>
              <a:rPr lang="en-US" sz="1050" kern="0" dirty="0">
                <a:solidFill>
                  <a:prstClr val="black"/>
                </a:solidFill>
                <a:latin typeface="Arial"/>
                <a:sym typeface="Arial"/>
              </a:rPr>
              <a:t>An estimated </a:t>
            </a:r>
          </a:p>
          <a:p>
            <a:pPr lvl="0" algn="ctr">
              <a:buClr>
                <a:srgbClr val="000000"/>
              </a:buClr>
            </a:pPr>
            <a:r>
              <a:rPr lang="en-US" sz="1050" b="1" kern="0" dirty="0">
                <a:solidFill>
                  <a:prstClr val="black"/>
                </a:solidFill>
                <a:latin typeface="Arial"/>
                <a:sym typeface="Arial"/>
              </a:rPr>
              <a:t>44 </a:t>
            </a:r>
            <a:r>
              <a:rPr lang="en-US" sz="1050" b="1" kern="0" dirty="0" err="1">
                <a:solidFill>
                  <a:prstClr val="black"/>
                </a:solidFill>
                <a:latin typeface="Arial"/>
                <a:sym typeface="Arial"/>
              </a:rPr>
              <a:t>mio</a:t>
            </a:r>
            <a:r>
              <a:rPr lang="en-US" sz="1050" b="1" kern="0" dirty="0">
                <a:solidFill>
                  <a:prstClr val="black"/>
                </a:solidFill>
                <a:latin typeface="Arial"/>
                <a:sym typeface="Arial"/>
              </a:rPr>
              <a:t>.€/</a:t>
            </a:r>
            <a:r>
              <a:rPr lang="en-US" sz="1050" b="1" kern="0" dirty="0" err="1">
                <a:solidFill>
                  <a:prstClr val="black"/>
                </a:solidFill>
                <a:latin typeface="Arial"/>
                <a:sym typeface="Arial"/>
              </a:rPr>
              <a:t>yr</a:t>
            </a:r>
            <a:endParaRPr lang="en-US" sz="1050" b="1" kern="0" dirty="0">
              <a:solidFill>
                <a:prstClr val="black"/>
              </a:solidFill>
              <a:latin typeface="Arial"/>
              <a:sym typeface="Arial"/>
            </a:endParaRPr>
          </a:p>
          <a:p>
            <a:pPr lvl="0" algn="ctr">
              <a:buClr>
                <a:srgbClr val="000000"/>
              </a:buClr>
            </a:pPr>
            <a:r>
              <a:rPr lang="en-US" sz="1050" b="1" kern="0" dirty="0">
                <a:solidFill>
                  <a:prstClr val="black"/>
                </a:solidFill>
                <a:latin typeface="Arial"/>
                <a:sym typeface="Arial"/>
              </a:rPr>
              <a:t>„tentative </a:t>
            </a:r>
            <a:r>
              <a:rPr lang="en-US" sz="1050" b="1" kern="0" dirty="0" smtClean="0">
                <a:solidFill>
                  <a:prstClr val="black"/>
                </a:solidFill>
                <a:latin typeface="Arial"/>
                <a:sym typeface="Arial"/>
              </a:rPr>
              <a:t>commitments</a:t>
            </a:r>
            <a:r>
              <a:rPr lang="en-US" sz="1050" b="1" kern="0" dirty="0">
                <a:solidFill>
                  <a:prstClr val="black"/>
                </a:solidFill>
                <a:latin typeface="Arial"/>
                <a:sym typeface="Arial"/>
              </a:rPr>
              <a:t>“</a:t>
            </a:r>
          </a:p>
          <a:p>
            <a:pPr lvl="0" algn="ctr">
              <a:buClr>
                <a:srgbClr val="000000"/>
              </a:buClr>
            </a:pPr>
            <a:r>
              <a:rPr lang="en-US" sz="1050" kern="0" dirty="0">
                <a:solidFill>
                  <a:prstClr val="black"/>
                </a:solidFill>
                <a:latin typeface="Arial"/>
                <a:sym typeface="Arial"/>
              </a:rPr>
              <a:t>cash and in-kind for European</a:t>
            </a:r>
          </a:p>
          <a:p>
            <a:pPr lvl="0" algn="ctr">
              <a:buClr>
                <a:srgbClr val="000000"/>
              </a:buClr>
            </a:pPr>
            <a:r>
              <a:rPr lang="en-US" sz="1050" kern="0" dirty="0">
                <a:solidFill>
                  <a:prstClr val="black"/>
                </a:solidFill>
                <a:latin typeface="Arial"/>
                <a:sym typeface="Arial"/>
              </a:rPr>
              <a:t>Partnerships</a:t>
            </a:r>
            <a:r>
              <a:rPr lang="en-US" sz="1100" kern="0" dirty="0">
                <a:solidFill>
                  <a:prstClr val="black"/>
                </a:solidFill>
                <a:latin typeface="Arial"/>
                <a:sym typeface="Arial"/>
              </a:rPr>
              <a:t> </a:t>
            </a:r>
            <a:r>
              <a:rPr lang="en-US" sz="900" kern="0" dirty="0">
                <a:solidFill>
                  <a:prstClr val="black"/>
                </a:solidFill>
                <a:latin typeface="Arial"/>
                <a:sym typeface="Arial"/>
              </a:rPr>
              <a:t>(</a:t>
            </a:r>
            <a:r>
              <a:rPr lang="en-US" sz="800" kern="0" dirty="0">
                <a:solidFill>
                  <a:prstClr val="black"/>
                </a:solidFill>
                <a:latin typeface="Arial"/>
                <a:sym typeface="Arial"/>
              </a:rPr>
              <a:t>Source BMR 2024)</a:t>
            </a:r>
            <a:endParaRPr lang="en-US" sz="900" kern="0" dirty="0">
              <a:solidFill>
                <a:prstClr val="black"/>
              </a:solidFill>
              <a:latin typeface="Arial"/>
              <a:sym typeface="Arial"/>
            </a:endParaRPr>
          </a:p>
        </p:txBody>
      </p:sp>
      <p:sp>
        <p:nvSpPr>
          <p:cNvPr id="11" name="Ovale Legende 10"/>
          <p:cNvSpPr/>
          <p:nvPr/>
        </p:nvSpPr>
        <p:spPr>
          <a:xfrm>
            <a:off x="7262905" y="2900332"/>
            <a:ext cx="1565089" cy="1443068"/>
          </a:xfrm>
          <a:prstGeom prst="wedgeEllipseCallout">
            <a:avLst>
              <a:gd name="adj1" fmla="val -233520"/>
              <a:gd name="adj2" fmla="val 2442"/>
            </a:avLst>
          </a:prstGeom>
          <a:solidFill>
            <a:schemeClr val="accent3">
              <a:lumMod val="40000"/>
              <a:lumOff val="60000"/>
            </a:schemeClr>
          </a:solidFill>
          <a:ln w="12700" cap="flat" cmpd="sng" algn="ctr">
            <a:solidFill>
              <a:srgbClr val="44BA7E">
                <a:shade val="50000"/>
                <a:alpha val="1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buClr>
                <a:srgbClr val="000000"/>
              </a:buClr>
            </a:pPr>
            <a:r>
              <a:rPr lang="en-US" sz="1050" kern="0" dirty="0" smtClean="0">
                <a:solidFill>
                  <a:prstClr val="black"/>
                </a:solidFill>
                <a:latin typeface="Arial"/>
                <a:sym typeface="Arial"/>
              </a:rPr>
              <a:t>2024: </a:t>
            </a:r>
            <a:r>
              <a:rPr lang="en-US" sz="1050" b="1" kern="0" dirty="0" smtClean="0">
                <a:solidFill>
                  <a:prstClr val="black"/>
                </a:solidFill>
                <a:latin typeface="Arial"/>
                <a:sym typeface="Arial"/>
              </a:rPr>
              <a:t>4.611 Mio. € federal public R&amp;I expenditures </a:t>
            </a:r>
            <a:r>
              <a:rPr lang="en-US" sz="800" kern="0" dirty="0" smtClean="0">
                <a:solidFill>
                  <a:prstClr val="black"/>
                </a:solidFill>
                <a:latin typeface="Arial"/>
                <a:sym typeface="Arial"/>
              </a:rPr>
              <a:t>(incl. basic funding, competitive calls, </a:t>
            </a:r>
            <a:r>
              <a:rPr lang="en-US" sz="800" kern="0" dirty="0" err="1" smtClean="0">
                <a:solidFill>
                  <a:prstClr val="black"/>
                </a:solidFill>
                <a:latin typeface="Arial"/>
                <a:sym typeface="Arial"/>
              </a:rPr>
              <a:t>intn</a:t>
            </a:r>
            <a:r>
              <a:rPr lang="en-US" sz="800" kern="0" dirty="0" smtClean="0">
                <a:solidFill>
                  <a:prstClr val="black"/>
                </a:solidFill>
                <a:latin typeface="Arial"/>
                <a:sym typeface="Arial"/>
              </a:rPr>
              <a:t>. </a:t>
            </a:r>
            <a:r>
              <a:rPr lang="en-US" sz="800" kern="0" dirty="0" err="1" smtClean="0">
                <a:solidFill>
                  <a:prstClr val="black"/>
                </a:solidFill>
                <a:latin typeface="Arial"/>
                <a:sym typeface="Arial"/>
              </a:rPr>
              <a:t>organisations</a:t>
            </a:r>
            <a:r>
              <a:rPr lang="en-US" sz="800" kern="0" dirty="0" smtClean="0">
                <a:solidFill>
                  <a:prstClr val="black"/>
                </a:solidFill>
                <a:latin typeface="Arial"/>
                <a:sym typeface="Arial"/>
              </a:rPr>
              <a:t>…)</a:t>
            </a:r>
            <a:endParaRPr lang="en-US" sz="600" kern="0" dirty="0">
              <a:solidFill>
                <a:prstClr val="black"/>
              </a:solidFill>
              <a:latin typeface="Arial"/>
              <a:sym typeface="Arial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1561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2400" dirty="0"/>
              <a:t>Thank you for your attention!</a:t>
            </a:r>
            <a:endParaRPr lang="de-AT" sz="24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698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854926"/>
            <a:ext cx="7978776" cy="2821849"/>
          </a:xfrm>
        </p:spPr>
        <p:txBody>
          <a:bodyPr/>
          <a:lstStyle/>
          <a:p>
            <a:r>
              <a:rPr lang="en-US" dirty="0"/>
              <a:t>Austria has already been very actively involved in predecessor initiatives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AT" dirty="0">
                <a:solidFill>
                  <a:schemeClr val="tx1"/>
                </a:solidFill>
              </a:rPr>
              <a:t>In </a:t>
            </a:r>
            <a:r>
              <a:rPr lang="de-AT" dirty="0" err="1">
                <a:solidFill>
                  <a:schemeClr val="tx1"/>
                </a:solidFill>
              </a:rPr>
              <a:t>Horizon</a:t>
            </a:r>
            <a:r>
              <a:rPr lang="de-AT" dirty="0">
                <a:solidFill>
                  <a:schemeClr val="tx1"/>
                </a:solidFill>
              </a:rPr>
              <a:t> Europe, Austria </a:t>
            </a:r>
            <a:r>
              <a:rPr lang="de-AT" dirty="0" err="1">
                <a:solidFill>
                  <a:schemeClr val="tx1"/>
                </a:solidFill>
              </a:rPr>
              <a:t>participates</a:t>
            </a:r>
            <a:r>
              <a:rPr lang="de-AT" dirty="0">
                <a:solidFill>
                  <a:schemeClr val="tx1"/>
                </a:solidFill>
              </a:rPr>
              <a:t> in 25 out </a:t>
            </a:r>
            <a:r>
              <a:rPr lang="de-AT" dirty="0" err="1">
                <a:solidFill>
                  <a:schemeClr val="tx1"/>
                </a:solidFill>
              </a:rPr>
              <a:t>of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the</a:t>
            </a:r>
            <a:r>
              <a:rPr lang="de-AT" dirty="0">
                <a:solidFill>
                  <a:schemeClr val="tx1"/>
                </a:solidFill>
              </a:rPr>
              <a:t> 28 </a:t>
            </a:r>
            <a:r>
              <a:rPr lang="de-AT" dirty="0" err="1">
                <a:solidFill>
                  <a:schemeClr val="tx1"/>
                </a:solidFill>
              </a:rPr>
              <a:t>partnerships</a:t>
            </a:r>
            <a:r>
              <a:rPr lang="de-AT" dirty="0">
                <a:solidFill>
                  <a:schemeClr val="tx1"/>
                </a:solidFill>
              </a:rPr>
              <a:t> relevant for </a:t>
            </a:r>
            <a:r>
              <a:rPr lang="de-AT" dirty="0" err="1">
                <a:solidFill>
                  <a:schemeClr val="tx1"/>
                </a:solidFill>
              </a:rPr>
              <a:t>country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participation</a:t>
            </a:r>
            <a:endParaRPr lang="de-AT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Commitments of around € </a:t>
            </a:r>
            <a:r>
              <a:rPr lang="en-US" dirty="0" smtClean="0">
                <a:solidFill>
                  <a:schemeClr val="tx1"/>
                </a:solidFill>
              </a:rPr>
              <a:t>370 </a:t>
            </a:r>
            <a:r>
              <a:rPr lang="en-US" dirty="0">
                <a:solidFill>
                  <a:schemeClr val="tx1"/>
                </a:solidFill>
              </a:rPr>
              <a:t>million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in cash and in-kind)</a:t>
            </a:r>
            <a:endParaRPr lang="de-AT" dirty="0">
              <a:solidFill>
                <a:schemeClr val="tx1"/>
              </a:solidFill>
            </a:endParaRPr>
          </a:p>
          <a:p>
            <a:r>
              <a:rPr lang="de-AT" dirty="0">
                <a:solidFill>
                  <a:schemeClr val="tx1"/>
                </a:solidFill>
              </a:rPr>
              <a:t>Austria </a:t>
            </a:r>
            <a:r>
              <a:rPr lang="de-AT" dirty="0" err="1">
                <a:solidFill>
                  <a:schemeClr val="tx1"/>
                </a:solidFill>
              </a:rPr>
              <a:t>is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co-ordinator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of</a:t>
            </a:r>
            <a:r>
              <a:rPr lang="de-AT" dirty="0">
                <a:solidFill>
                  <a:schemeClr val="tx1"/>
                </a:solidFill>
              </a:rPr>
              <a:t> 2 </a:t>
            </a:r>
            <a:r>
              <a:rPr lang="de-AT" dirty="0" err="1">
                <a:solidFill>
                  <a:schemeClr val="tx1"/>
                </a:solidFill>
              </a:rPr>
              <a:t>partnerships</a:t>
            </a:r>
            <a:r>
              <a:rPr lang="de-AT" dirty="0">
                <a:solidFill>
                  <a:schemeClr val="tx1"/>
                </a:solidFill>
              </a:rPr>
              <a:t>: 	</a:t>
            </a:r>
            <a:r>
              <a:rPr lang="de-AT" dirty="0" err="1">
                <a:solidFill>
                  <a:schemeClr val="tx1"/>
                </a:solidFill>
              </a:rPr>
              <a:t>Driving</a:t>
            </a:r>
            <a:r>
              <a:rPr lang="de-AT" dirty="0">
                <a:solidFill>
                  <a:schemeClr val="tx1"/>
                </a:solidFill>
              </a:rPr>
              <a:t> Urban </a:t>
            </a:r>
            <a:r>
              <a:rPr lang="de-AT" dirty="0" err="1">
                <a:solidFill>
                  <a:schemeClr val="tx1"/>
                </a:solidFill>
              </a:rPr>
              <a:t>Transitions</a:t>
            </a:r>
            <a:r>
              <a:rPr lang="de-AT" dirty="0">
                <a:solidFill>
                  <a:schemeClr val="tx1"/>
                </a:solidFill>
              </a:rPr>
              <a:t/>
            </a:r>
            <a:br>
              <a:rPr lang="de-AT" dirty="0">
                <a:solidFill>
                  <a:schemeClr val="tx1"/>
                </a:solidFill>
              </a:rPr>
            </a:br>
            <a:r>
              <a:rPr lang="de-AT" dirty="0">
                <a:solidFill>
                  <a:schemeClr val="tx1"/>
                </a:solidFill>
              </a:rPr>
              <a:t>					Clean </a:t>
            </a:r>
            <a:r>
              <a:rPr lang="de-AT" dirty="0" err="1">
                <a:solidFill>
                  <a:schemeClr val="tx1"/>
                </a:solidFill>
              </a:rPr>
              <a:t>Energy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Transitions</a:t>
            </a:r>
            <a:endParaRPr lang="de-AT" dirty="0">
              <a:solidFill>
                <a:schemeClr val="tx1"/>
              </a:solidFill>
            </a:endParaRP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960119"/>
            <a:ext cx="7978525" cy="463731"/>
          </a:xfrm>
        </p:spPr>
        <p:txBody>
          <a:bodyPr/>
          <a:lstStyle/>
          <a:p>
            <a:r>
              <a:rPr lang="de-DE" dirty="0">
                <a:solidFill>
                  <a:srgbClr val="C00000"/>
                </a:solidFill>
              </a:rPr>
              <a:t>Austrian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participation</a:t>
            </a:r>
            <a:r>
              <a:rPr lang="de-DE" dirty="0">
                <a:solidFill>
                  <a:srgbClr val="C00000"/>
                </a:solidFill>
              </a:rPr>
              <a:t> in </a:t>
            </a:r>
            <a:r>
              <a:rPr lang="de-DE" dirty="0" err="1" smtClean="0">
                <a:solidFill>
                  <a:srgbClr val="C00000"/>
                </a:solidFill>
              </a:rPr>
              <a:t>Horizon</a:t>
            </a:r>
            <a:r>
              <a:rPr lang="de-DE" dirty="0" smtClean="0">
                <a:solidFill>
                  <a:srgbClr val="C00000"/>
                </a:solidFill>
              </a:rPr>
              <a:t> Europe </a:t>
            </a:r>
            <a:r>
              <a:rPr lang="de-DE" dirty="0" err="1">
                <a:solidFill>
                  <a:srgbClr val="C00000"/>
                </a:solidFill>
              </a:rPr>
              <a:t>Partnerships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648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783080"/>
            <a:ext cx="7978776" cy="2893695"/>
          </a:xfrm>
        </p:spPr>
        <p:txBody>
          <a:bodyPr/>
          <a:lstStyle/>
          <a:p>
            <a:r>
              <a:rPr lang="en-US" i="1" dirty="0"/>
              <a:t>Increase participation in EU missions, EU partnerships and IPCEIs </a:t>
            </a:r>
            <a:br>
              <a:rPr lang="en-US" i="1" dirty="0"/>
            </a:br>
            <a:r>
              <a:rPr lang="en-US" i="1" dirty="0"/>
              <a:t>Pursue active </a:t>
            </a:r>
            <a:r>
              <a:rPr lang="en-US" i="1" dirty="0" err="1"/>
              <a:t>mobilisation</a:t>
            </a:r>
            <a:r>
              <a:rPr lang="en-US" i="1" dirty="0"/>
              <a:t> of stakeholders as well as funding and support for </a:t>
            </a:r>
            <a:br>
              <a:rPr lang="en-US" i="1" dirty="0"/>
            </a:br>
            <a:r>
              <a:rPr lang="en-US" i="1" dirty="0"/>
              <a:t>Austrian participation in EU missions and partnerships </a:t>
            </a:r>
          </a:p>
          <a:p>
            <a:r>
              <a:rPr lang="en-US" dirty="0"/>
              <a:t>RTI Pacts</a:t>
            </a:r>
          </a:p>
          <a:p>
            <a:r>
              <a:rPr lang="en-US" dirty="0"/>
              <a:t>key mechanism for </a:t>
            </a:r>
            <a:r>
              <a:rPr lang="en-US" dirty="0" err="1"/>
              <a:t>operationalisation</a:t>
            </a:r>
            <a:r>
              <a:rPr lang="en-US" dirty="0"/>
              <a:t> of the RTI Strategy</a:t>
            </a:r>
            <a:br>
              <a:rPr lang="en-US" dirty="0"/>
            </a:br>
            <a:r>
              <a:rPr lang="en-US" dirty="0"/>
              <a:t>- sets out specific measures for implementation of the objectives and fields of activity described in the RTI Strategy</a:t>
            </a:r>
            <a:br>
              <a:rPr lang="en-US" dirty="0"/>
            </a:br>
            <a:r>
              <a:rPr lang="en-US" dirty="0"/>
              <a:t>- defines priorities &amp; budgets for research and innovation for a period of 3 years</a:t>
            </a: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940525"/>
            <a:ext cx="7978525" cy="463731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Strategic Framework - RTI </a:t>
            </a:r>
            <a:r>
              <a:rPr lang="de-DE" dirty="0" err="1" smtClean="0">
                <a:solidFill>
                  <a:srgbClr val="C00000"/>
                </a:solidFill>
              </a:rPr>
              <a:t>Strategy</a:t>
            </a:r>
            <a:r>
              <a:rPr lang="de-DE" dirty="0" smtClean="0">
                <a:solidFill>
                  <a:srgbClr val="C00000"/>
                </a:solidFill>
              </a:rPr>
              <a:t> 2030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894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861457"/>
            <a:ext cx="7978776" cy="2815318"/>
          </a:xfrm>
        </p:spPr>
        <p:txBody>
          <a:bodyPr/>
          <a:lstStyle/>
          <a:p>
            <a:r>
              <a:rPr lang="en-US" dirty="0"/>
              <a:t>Central research institutions and research funding institutions of RTI pact: </a:t>
            </a:r>
            <a:br>
              <a:rPr lang="en-US" dirty="0"/>
            </a:br>
            <a:r>
              <a:rPr lang="en-US" dirty="0"/>
              <a:t>	most relevant for partnerships are Science Fund (FWF) and Research 	Promotion Agency (FFG)</a:t>
            </a:r>
          </a:p>
          <a:p>
            <a:r>
              <a:rPr lang="en-US" dirty="0"/>
              <a:t>sectoral ministries &amp; agencies involved in implementation of partnerships, primarily for in-kind participation (e.g. health, agriculture, environment)</a:t>
            </a:r>
          </a:p>
          <a:p>
            <a:r>
              <a:rPr lang="en-US" dirty="0"/>
              <a:t>Universities are encouraged to participate in partnerships (calls) according to their research priorities</a:t>
            </a: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1018903"/>
            <a:ext cx="7978525" cy="437606"/>
          </a:xfrm>
        </p:spPr>
        <p:txBody>
          <a:bodyPr/>
          <a:lstStyle/>
          <a:p>
            <a:r>
              <a:rPr lang="de-AT" dirty="0"/>
              <a:t>Implementation </a:t>
            </a:r>
            <a:r>
              <a:rPr lang="de-AT" dirty="0" err="1"/>
              <a:t>instruments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3584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763486"/>
            <a:ext cx="7978776" cy="2913289"/>
          </a:xfrm>
        </p:spPr>
        <p:txBody>
          <a:bodyPr/>
          <a:lstStyle/>
          <a:p>
            <a:r>
              <a:rPr lang="de-AT" dirty="0"/>
              <a:t>National </a:t>
            </a:r>
            <a:r>
              <a:rPr lang="de-AT" dirty="0" err="1"/>
              <a:t>coordination</a:t>
            </a:r>
            <a:r>
              <a:rPr lang="de-AT" dirty="0"/>
              <a:t> </a:t>
            </a:r>
            <a:r>
              <a:rPr lang="de-AT" dirty="0" err="1"/>
              <a:t>mechanism</a:t>
            </a:r>
            <a:r>
              <a:rPr lang="de-AT" dirty="0"/>
              <a:t> </a:t>
            </a:r>
            <a:r>
              <a:rPr lang="de-AT" dirty="0" err="1"/>
              <a:t>established</a:t>
            </a:r>
            <a:r>
              <a:rPr lang="de-AT" dirty="0"/>
              <a:t> in 2021</a:t>
            </a:r>
          </a:p>
          <a:p>
            <a:r>
              <a:rPr lang="de-AT" dirty="0"/>
              <a:t>Launch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central</a:t>
            </a:r>
            <a:r>
              <a:rPr lang="de-AT" dirty="0"/>
              <a:t> </a:t>
            </a:r>
            <a:r>
              <a:rPr lang="de-AT" dirty="0" err="1"/>
              <a:t>committee</a:t>
            </a:r>
            <a:r>
              <a:rPr lang="de-AT" dirty="0"/>
              <a:t> ‚Forum Partnerschaften Österreich‘</a:t>
            </a:r>
          </a:p>
          <a:p>
            <a:r>
              <a:rPr lang="de-AT" dirty="0"/>
              <a:t>New </a:t>
            </a:r>
            <a:r>
              <a:rPr lang="de-AT" dirty="0" err="1"/>
              <a:t>decision</a:t>
            </a:r>
            <a:r>
              <a:rPr lang="de-AT" dirty="0"/>
              <a:t> </a:t>
            </a:r>
            <a:r>
              <a:rPr lang="de-AT" dirty="0" err="1"/>
              <a:t>making</a:t>
            </a:r>
            <a:r>
              <a:rPr lang="de-AT" dirty="0"/>
              <a:t> </a:t>
            </a:r>
            <a:r>
              <a:rPr lang="de-AT" dirty="0" err="1"/>
              <a:t>process</a:t>
            </a:r>
            <a:r>
              <a:rPr lang="de-AT" dirty="0"/>
              <a:t> for </a:t>
            </a:r>
            <a:r>
              <a:rPr lang="de-AT" dirty="0" err="1"/>
              <a:t>participation</a:t>
            </a:r>
            <a:r>
              <a:rPr lang="de-AT" dirty="0"/>
              <a:t> in </a:t>
            </a:r>
            <a:r>
              <a:rPr lang="de-AT" dirty="0" err="1"/>
              <a:t>Horizon</a:t>
            </a:r>
            <a:r>
              <a:rPr lang="de-AT" dirty="0"/>
              <a:t> Europe </a:t>
            </a:r>
            <a:r>
              <a:rPr lang="de-AT" dirty="0" err="1"/>
              <a:t>partnerships</a:t>
            </a:r>
            <a:endParaRPr lang="de-AT" dirty="0"/>
          </a:p>
          <a:p>
            <a:r>
              <a:rPr lang="de-AT" dirty="0" err="1"/>
              <a:t>Partnerships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part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National ERA Action Plan </a:t>
            </a:r>
            <a:r>
              <a:rPr lang="de-AT" dirty="0" smtClean="0"/>
              <a:t>2022-2025</a:t>
            </a:r>
            <a:endParaRPr lang="de-AT" dirty="0"/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1012370"/>
            <a:ext cx="7978525" cy="496390"/>
          </a:xfrm>
        </p:spPr>
        <p:txBody>
          <a:bodyPr/>
          <a:lstStyle/>
          <a:p>
            <a:r>
              <a:rPr lang="de-AT" dirty="0" err="1"/>
              <a:t>Coordination</a:t>
            </a:r>
            <a:r>
              <a:rPr lang="de-AT" dirty="0"/>
              <a:t> </a:t>
            </a:r>
            <a:r>
              <a:rPr lang="de-AT" dirty="0" err="1"/>
              <a:t>process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9544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999308"/>
            <a:ext cx="7978525" cy="398417"/>
          </a:xfrm>
        </p:spPr>
        <p:txBody>
          <a:bodyPr/>
          <a:lstStyle/>
          <a:p>
            <a:r>
              <a:rPr lang="de-AT" dirty="0"/>
              <a:t>Forum Partnerschaften Österreich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39750" y="1587137"/>
            <a:ext cx="3812400" cy="3089638"/>
          </a:xfrm>
        </p:spPr>
        <p:txBody>
          <a:bodyPr/>
          <a:lstStyle/>
          <a:p>
            <a:r>
              <a:rPr lang="en-US" dirty="0"/>
              <a:t>Coordination of partnership matters </a:t>
            </a:r>
          </a:p>
          <a:p>
            <a:r>
              <a:rPr lang="en-US" dirty="0"/>
              <a:t>Preparation of strategic decisions</a:t>
            </a:r>
          </a:p>
          <a:p>
            <a:r>
              <a:rPr lang="en-US" dirty="0"/>
              <a:t>Support implementation of Ps in AT (best practice exchange, networking,..)</a:t>
            </a:r>
          </a:p>
          <a:p>
            <a:r>
              <a:rPr lang="en-US" dirty="0"/>
              <a:t>Interface to Partnership Knowledge Hub</a:t>
            </a:r>
          </a:p>
          <a:p>
            <a:r>
              <a:rPr lang="en-US" dirty="0"/>
              <a:t>Increase visibility of partnerships </a:t>
            </a:r>
          </a:p>
          <a:p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706125" y="1587137"/>
            <a:ext cx="3812400" cy="3089637"/>
          </a:xfrm>
        </p:spPr>
        <p:txBody>
          <a:bodyPr/>
          <a:lstStyle/>
          <a:p>
            <a:r>
              <a:rPr lang="en-US" dirty="0"/>
              <a:t>co-lead by BMFWF and BMIMI</a:t>
            </a:r>
          </a:p>
          <a:p>
            <a:r>
              <a:rPr lang="en-US" dirty="0"/>
              <a:t>research ministries and </a:t>
            </a:r>
            <a:r>
              <a:rPr lang="en-US" dirty="0" err="1"/>
              <a:t>relevent</a:t>
            </a:r>
            <a:r>
              <a:rPr lang="en-US" dirty="0"/>
              <a:t> sectoral ministries </a:t>
            </a:r>
          </a:p>
          <a:p>
            <a:r>
              <a:rPr lang="en-US" dirty="0"/>
              <a:t>research funding agencies </a:t>
            </a:r>
          </a:p>
          <a:p>
            <a:r>
              <a:rPr lang="en-US" dirty="0" err="1"/>
              <a:t>organisations</a:t>
            </a:r>
            <a:r>
              <a:rPr lang="en-US" dirty="0"/>
              <a:t> supporting decision making and implementation (advice, strategic intelligence)</a:t>
            </a:r>
          </a:p>
          <a:p>
            <a:r>
              <a:rPr lang="en-US" dirty="0"/>
              <a:t>SPC and PKH members</a:t>
            </a:r>
          </a:p>
          <a:p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949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587137"/>
            <a:ext cx="7978776" cy="3089638"/>
          </a:xfrm>
        </p:spPr>
        <p:txBody>
          <a:bodyPr/>
          <a:lstStyle/>
          <a:p>
            <a:r>
              <a:rPr lang="de-AT" b="1" dirty="0"/>
              <a:t>FFG/European </a:t>
            </a:r>
            <a:r>
              <a:rPr lang="de-AT" b="1" dirty="0" err="1"/>
              <a:t>and</a:t>
            </a:r>
            <a:r>
              <a:rPr lang="de-AT" b="1" dirty="0"/>
              <a:t> International Programmes </a:t>
            </a:r>
            <a:r>
              <a:rPr lang="de-AT" dirty="0" err="1"/>
              <a:t>contract</a:t>
            </a:r>
            <a:r>
              <a:rPr lang="de-AT" dirty="0"/>
              <a:t> </a:t>
            </a:r>
            <a:r>
              <a:rPr lang="de-AT" dirty="0" err="1"/>
              <a:t>includes</a:t>
            </a:r>
            <a:r>
              <a:rPr lang="de-AT" dirty="0"/>
              <a:t> </a:t>
            </a:r>
            <a:r>
              <a:rPr lang="de-AT" dirty="0" err="1"/>
              <a:t>support</a:t>
            </a:r>
            <a:r>
              <a:rPr lang="de-AT" dirty="0"/>
              <a:t> for </a:t>
            </a:r>
            <a:r>
              <a:rPr lang="de-AT" dirty="0" err="1"/>
              <a:t>participation</a:t>
            </a:r>
            <a:r>
              <a:rPr lang="de-AT" dirty="0"/>
              <a:t> in </a:t>
            </a:r>
            <a:r>
              <a:rPr lang="de-AT" dirty="0" err="1"/>
              <a:t>partnership‘s</a:t>
            </a:r>
            <a:r>
              <a:rPr lang="de-AT" dirty="0"/>
              <a:t> </a:t>
            </a:r>
            <a:r>
              <a:rPr lang="de-AT" dirty="0" err="1"/>
              <a:t>calls</a:t>
            </a:r>
            <a:r>
              <a:rPr lang="de-AT" dirty="0"/>
              <a:t> &amp; </a:t>
            </a:r>
            <a:r>
              <a:rPr lang="de-AT" dirty="0" err="1"/>
              <a:t>policy</a:t>
            </a:r>
            <a:r>
              <a:rPr lang="de-AT" dirty="0"/>
              <a:t> </a:t>
            </a:r>
            <a:r>
              <a:rPr lang="de-AT" dirty="0" err="1"/>
              <a:t>support</a:t>
            </a:r>
            <a:r>
              <a:rPr lang="de-AT" dirty="0"/>
              <a:t> </a:t>
            </a:r>
          </a:p>
          <a:p>
            <a:r>
              <a:rPr lang="de-AT" b="1" dirty="0"/>
              <a:t>FFG/EU-Performance Monitoring</a:t>
            </a:r>
            <a:r>
              <a:rPr lang="de-AT" dirty="0"/>
              <a:t> </a:t>
            </a:r>
            <a:r>
              <a:rPr lang="de-AT" dirty="0" err="1"/>
              <a:t>contract</a:t>
            </a:r>
            <a:r>
              <a:rPr lang="de-AT" dirty="0"/>
              <a:t> </a:t>
            </a:r>
            <a:r>
              <a:rPr lang="de-AT" dirty="0" err="1"/>
              <a:t>includes</a:t>
            </a:r>
            <a:r>
              <a:rPr lang="de-AT" dirty="0"/>
              <a:t> </a:t>
            </a:r>
            <a:r>
              <a:rPr lang="de-AT" dirty="0" err="1"/>
              <a:t>monitoring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AT </a:t>
            </a:r>
            <a:r>
              <a:rPr lang="de-AT" dirty="0" err="1"/>
              <a:t>performance</a:t>
            </a:r>
            <a:r>
              <a:rPr lang="de-AT" dirty="0"/>
              <a:t> in </a:t>
            </a:r>
            <a:r>
              <a:rPr lang="de-AT" dirty="0" err="1"/>
              <a:t>partnerships</a:t>
            </a:r>
            <a:endParaRPr lang="de-AT" dirty="0"/>
          </a:p>
          <a:p>
            <a:r>
              <a:rPr lang="de-AT" b="1" dirty="0"/>
              <a:t>ERA Portal Austria </a:t>
            </a:r>
            <a:r>
              <a:rPr lang="de-AT" dirty="0" err="1"/>
              <a:t>supports</a:t>
            </a:r>
            <a:r>
              <a:rPr lang="de-AT" dirty="0"/>
              <a:t> </a:t>
            </a:r>
            <a:r>
              <a:rPr lang="de-AT" dirty="0" err="1"/>
              <a:t>communication</a:t>
            </a:r>
            <a:r>
              <a:rPr lang="de-AT" dirty="0"/>
              <a:t> </a:t>
            </a:r>
            <a:r>
              <a:rPr lang="de-AT" dirty="0" err="1"/>
              <a:t>activities</a:t>
            </a:r>
            <a:r>
              <a:rPr lang="de-AT" dirty="0"/>
              <a:t> (</a:t>
            </a:r>
            <a:r>
              <a:rPr lang="de-AT" dirty="0" err="1"/>
              <a:t>news</a:t>
            </a:r>
            <a:r>
              <a:rPr lang="de-AT" dirty="0"/>
              <a:t>, </a:t>
            </a:r>
            <a:r>
              <a:rPr lang="de-AT" dirty="0" err="1"/>
              <a:t>webspaces</a:t>
            </a:r>
            <a:r>
              <a:rPr lang="de-AT" dirty="0"/>
              <a:t>)</a:t>
            </a:r>
          </a:p>
          <a:p>
            <a:r>
              <a:rPr lang="de-AT" b="1" dirty="0">
                <a:solidFill>
                  <a:schemeClr val="tx1"/>
                </a:solidFill>
              </a:rPr>
              <a:t>Networking </a:t>
            </a:r>
            <a:r>
              <a:rPr lang="de-AT" b="1" dirty="0" err="1">
                <a:solidFill>
                  <a:schemeClr val="tx1"/>
                </a:solidFill>
              </a:rPr>
              <a:t>Platforms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structure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certain</a:t>
            </a:r>
            <a:r>
              <a:rPr lang="de-AT" dirty="0">
                <a:solidFill>
                  <a:schemeClr val="tx1"/>
                </a:solidFill>
              </a:rPr>
              <a:t> RTI </a:t>
            </a:r>
            <a:r>
              <a:rPr lang="de-AT" dirty="0" err="1">
                <a:solidFill>
                  <a:schemeClr val="tx1"/>
                </a:solidFill>
              </a:rPr>
              <a:t>communites</a:t>
            </a:r>
            <a:r>
              <a:rPr lang="de-AT" dirty="0">
                <a:solidFill>
                  <a:schemeClr val="tx1"/>
                </a:solidFill>
              </a:rPr>
              <a:t> in AT &amp; </a:t>
            </a:r>
            <a:r>
              <a:rPr lang="en-US" dirty="0">
                <a:solidFill>
                  <a:schemeClr val="tx1"/>
                </a:solidFill>
              </a:rPr>
              <a:t>increase </a:t>
            </a:r>
            <a:r>
              <a:rPr lang="en-US" dirty="0" err="1">
                <a:solidFill>
                  <a:schemeClr val="tx1"/>
                </a:solidFill>
              </a:rPr>
              <a:t>alignement</a:t>
            </a:r>
            <a:r>
              <a:rPr lang="en-US" dirty="0">
                <a:solidFill>
                  <a:schemeClr val="tx1"/>
                </a:solidFill>
              </a:rPr>
              <a:t> with European initiatives and </a:t>
            </a:r>
            <a:r>
              <a:rPr lang="en-US" dirty="0" err="1">
                <a:solidFill>
                  <a:schemeClr val="tx1"/>
                </a:solidFill>
              </a:rPr>
              <a:t>programmes</a:t>
            </a:r>
            <a:r>
              <a:rPr lang="en-US" dirty="0">
                <a:solidFill>
                  <a:schemeClr val="tx1"/>
                </a:solidFill>
              </a:rPr>
              <a:t> (areas of climate change, </a:t>
            </a:r>
            <a:r>
              <a:rPr lang="en-US" dirty="0" err="1">
                <a:solidFill>
                  <a:schemeClr val="tx1"/>
                </a:solidFill>
              </a:rPr>
              <a:t>personalised</a:t>
            </a:r>
            <a:r>
              <a:rPr lang="en-US" dirty="0">
                <a:solidFill>
                  <a:schemeClr val="tx1"/>
                </a:solidFill>
              </a:rPr>
              <a:t> medicine, sustainable water systems)</a:t>
            </a: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960120"/>
            <a:ext cx="7978525" cy="515792"/>
          </a:xfrm>
        </p:spPr>
        <p:txBody>
          <a:bodyPr/>
          <a:lstStyle/>
          <a:p>
            <a:r>
              <a:rPr lang="de-AT" dirty="0" err="1"/>
              <a:t>Supporting</a:t>
            </a:r>
            <a:r>
              <a:rPr lang="de-AT" dirty="0"/>
              <a:t> </a:t>
            </a:r>
            <a:r>
              <a:rPr lang="de-AT" dirty="0" err="1"/>
              <a:t>instruments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4004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352006"/>
            <a:ext cx="7978776" cy="3324769"/>
          </a:xfrm>
        </p:spPr>
        <p:txBody>
          <a:bodyPr/>
          <a:lstStyle/>
          <a:p>
            <a:pPr marL="0" indent="0">
              <a:buNone/>
            </a:pPr>
            <a:r>
              <a:rPr lang="de-AT" b="1" dirty="0" err="1" smtClean="0"/>
              <a:t>Principles</a:t>
            </a:r>
            <a:r>
              <a:rPr lang="de-AT" dirty="0" smtClean="0"/>
              <a:t>: Strategic </a:t>
            </a:r>
            <a:r>
              <a:rPr lang="de-AT" dirty="0" err="1"/>
              <a:t>approach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decision</a:t>
            </a:r>
            <a:r>
              <a:rPr lang="de-AT" dirty="0"/>
              <a:t> </a:t>
            </a:r>
            <a:r>
              <a:rPr lang="de-AT" dirty="0" err="1" smtClean="0"/>
              <a:t>making</a:t>
            </a:r>
            <a:r>
              <a:rPr lang="de-AT" dirty="0" smtClean="0"/>
              <a:t>, </a:t>
            </a:r>
            <a:r>
              <a:rPr lang="de-AT" dirty="0" err="1" smtClean="0"/>
              <a:t>Whole</a:t>
            </a:r>
            <a:r>
              <a:rPr lang="de-AT" dirty="0" smtClean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government</a:t>
            </a:r>
            <a:r>
              <a:rPr lang="de-AT" dirty="0"/>
              <a:t> </a:t>
            </a:r>
            <a:r>
              <a:rPr lang="de-AT" dirty="0" err="1" smtClean="0"/>
              <a:t>approach</a:t>
            </a:r>
            <a:r>
              <a:rPr lang="de-AT" dirty="0" smtClean="0"/>
              <a:t>, Analysis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weaknesses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strenghts</a:t>
            </a:r>
            <a:r>
              <a:rPr lang="de-AT" dirty="0" smtClean="0"/>
              <a:t>, </a:t>
            </a:r>
            <a:r>
              <a:rPr lang="de-AT" dirty="0" err="1" smtClean="0"/>
              <a:t>strengthen</a:t>
            </a:r>
            <a:r>
              <a:rPr lang="de-AT" dirty="0" smtClean="0"/>
              <a:t> </a:t>
            </a:r>
            <a:r>
              <a:rPr lang="de-AT" dirty="0" err="1" smtClean="0"/>
              <a:t>coordination</a:t>
            </a:r>
            <a:r>
              <a:rPr lang="de-AT" dirty="0" smtClean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partnership</a:t>
            </a:r>
            <a:r>
              <a:rPr lang="de-AT" dirty="0"/>
              <a:t> </a:t>
            </a:r>
            <a:r>
              <a:rPr lang="de-AT" dirty="0" err="1" smtClean="0"/>
              <a:t>portfolio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b="1" dirty="0" err="1" smtClean="0"/>
              <a:t>Process</a:t>
            </a:r>
            <a:r>
              <a:rPr lang="de-AT" b="1" dirty="0" smtClean="0"/>
              <a:t>:</a:t>
            </a:r>
            <a:endParaRPr lang="de-AT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750" y="859364"/>
            <a:ext cx="7978525" cy="432000"/>
          </a:xfrm>
        </p:spPr>
        <p:txBody>
          <a:bodyPr/>
          <a:lstStyle/>
          <a:p>
            <a:r>
              <a:rPr lang="de-AT" dirty="0" err="1"/>
              <a:t>Decision</a:t>
            </a:r>
            <a:r>
              <a:rPr lang="de-AT" dirty="0"/>
              <a:t> </a:t>
            </a:r>
            <a:r>
              <a:rPr lang="de-AT" dirty="0" err="1"/>
              <a:t>making</a:t>
            </a:r>
            <a:r>
              <a:rPr lang="de-AT" dirty="0"/>
              <a:t> </a:t>
            </a:r>
            <a:r>
              <a:rPr lang="de-AT" dirty="0" smtClean="0"/>
              <a:t>on </a:t>
            </a:r>
            <a:r>
              <a:rPr lang="de-AT" dirty="0" err="1"/>
              <a:t>participation</a:t>
            </a:r>
            <a:r>
              <a:rPr lang="de-AT" dirty="0"/>
              <a:t> in </a:t>
            </a:r>
            <a:r>
              <a:rPr lang="de-AT" dirty="0" err="1"/>
              <a:t>partnerships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/>
          <a:srcRect l="12520" t="30419" r="9386" b="14383"/>
          <a:stretch/>
        </p:blipFill>
        <p:spPr>
          <a:xfrm>
            <a:off x="470262" y="2521131"/>
            <a:ext cx="7968343" cy="261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81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39750" y="1672046"/>
            <a:ext cx="7978776" cy="3004729"/>
          </a:xfrm>
        </p:spPr>
        <p:txBody>
          <a:bodyPr/>
          <a:lstStyle/>
          <a:p>
            <a:r>
              <a:rPr lang="en-US" dirty="0" smtClean="0"/>
              <a:t>contribution </a:t>
            </a:r>
            <a:r>
              <a:rPr lang="en-US" dirty="0"/>
              <a:t>to economic, societal or ecological challenges, in terms of excellence, competitiveness </a:t>
            </a:r>
          </a:p>
          <a:p>
            <a:r>
              <a:rPr lang="en-US" dirty="0"/>
              <a:t>contribution to implementation of Austrian RTI Strategy </a:t>
            </a:r>
          </a:p>
          <a:p>
            <a:r>
              <a:rPr lang="en-US" dirty="0"/>
              <a:t>areas of Austrian strength </a:t>
            </a:r>
          </a:p>
          <a:p>
            <a:r>
              <a:rPr lang="en-US" dirty="0"/>
              <a:t>Sustainable Development Goals</a:t>
            </a:r>
          </a:p>
          <a:p>
            <a:r>
              <a:rPr lang="en-US" dirty="0"/>
              <a:t>involvement of civil society in the partnership</a:t>
            </a:r>
          </a:p>
          <a:p>
            <a:r>
              <a:rPr lang="en-US" dirty="0"/>
              <a:t>innovation ecosystem – </a:t>
            </a:r>
            <a:r>
              <a:rPr lang="en-US" dirty="0" err="1"/>
              <a:t>valorisation</a:t>
            </a:r>
            <a:r>
              <a:rPr lang="en-US" dirty="0"/>
              <a:t> aspects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979713"/>
            <a:ext cx="7978525" cy="431075"/>
          </a:xfrm>
        </p:spPr>
        <p:txBody>
          <a:bodyPr/>
          <a:lstStyle/>
          <a:p>
            <a:r>
              <a:rPr lang="de-AT" dirty="0" err="1"/>
              <a:t>Relevance</a:t>
            </a:r>
            <a:r>
              <a:rPr lang="de-AT" dirty="0"/>
              <a:t> for Austria - </a:t>
            </a:r>
            <a:r>
              <a:rPr lang="de-AT" dirty="0" err="1"/>
              <a:t>Criteria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National Coordination AT 21 May 2025</a:t>
            </a:r>
            <a:endParaRPr lang="en-GB" noProof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9657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-zeiliges-Logo">
  <a:themeElements>
    <a:clrScheme name="AT-2025-Farben-fin">
      <a:dk1>
        <a:srgbClr val="000000"/>
      </a:dk1>
      <a:lt1>
        <a:srgbClr val="EFF4F7"/>
      </a:lt1>
      <a:dk2>
        <a:srgbClr val="B92B06"/>
      </a:dk2>
      <a:lt2>
        <a:srgbClr val="FFFFFF"/>
      </a:lt2>
      <a:accent1>
        <a:srgbClr val="CA0237"/>
      </a:accent1>
      <a:accent2>
        <a:srgbClr val="0063A3"/>
      </a:accent2>
      <a:accent3>
        <a:srgbClr val="38713F"/>
      </a:accent3>
      <a:accent4>
        <a:srgbClr val="471D70"/>
      </a:accent4>
      <a:accent5>
        <a:srgbClr val="236B76"/>
      </a:accent5>
      <a:accent6>
        <a:srgbClr val="895A00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16x9-2025-BMFWF" id="{E35E97BA-C52F-4322-B063-D3C434EC758F}" vid="{0D5CC8C0-414B-425D-B8A5-31FE20165DE1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06DECA5663C46A25228468530AF33" ma:contentTypeVersion="6" ma:contentTypeDescription="Een nieuw document maken." ma:contentTypeScope="" ma:versionID="98e8c672554b3da86944c9bd8e879c5b">
  <xsd:schema xmlns:xsd="http://www.w3.org/2001/XMLSchema" xmlns:xs="http://www.w3.org/2001/XMLSchema" xmlns:p="http://schemas.microsoft.com/office/2006/metadata/properties" xmlns:ns2="b4f06535-9e84-4b34-be76-e3d4f4c5c0a5" xmlns:ns3="6e4c1d7a-e683-4948-9734-36f99d5e1dd9" targetNamespace="http://schemas.microsoft.com/office/2006/metadata/properties" ma:root="true" ma:fieldsID="f5a68e32cc27dedce926bfed4ed4b242" ns2:_="" ns3:_="">
    <xsd:import namespace="b4f06535-9e84-4b34-be76-e3d4f4c5c0a5"/>
    <xsd:import namespace="6e4c1d7a-e683-4948-9734-36f99d5e1d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f06535-9e84-4b34-be76-e3d4f4c5c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c1d7a-e683-4948-9734-36f99d5e1d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FF2993-DE76-47F9-9658-2333C5B4055B}"/>
</file>

<file path=customXml/itemProps2.xml><?xml version="1.0" encoding="utf-8"?>
<ds:datastoreItem xmlns:ds="http://schemas.openxmlformats.org/officeDocument/2006/customXml" ds:itemID="{9251976B-6278-4ADF-BEB8-B8560A57B496}"/>
</file>

<file path=customXml/itemProps3.xml><?xml version="1.0" encoding="utf-8"?>
<ds:datastoreItem xmlns:ds="http://schemas.openxmlformats.org/officeDocument/2006/customXml" ds:itemID="{A20F8C3E-95C7-4EAE-9234-86A7017E49C0}"/>
</file>

<file path=docProps/app.xml><?xml version="1.0" encoding="utf-8"?>
<Properties xmlns="http://schemas.openxmlformats.org/officeDocument/2006/extended-properties" xmlns:vt="http://schemas.openxmlformats.org/officeDocument/2006/docPropsVTypes">
  <Template>02-2 BMFWF 16x9 - EN</Template>
  <TotalTime>0</TotalTime>
  <Words>837</Words>
  <Application>Microsoft Office PowerPoint</Application>
  <PresentationFormat>Bildschirmpräsentation (16:9)</PresentationFormat>
  <Paragraphs>91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Corbel</vt:lpstr>
      <vt:lpstr>Courier New</vt:lpstr>
      <vt:lpstr>Symbol</vt:lpstr>
      <vt:lpstr>Wingdings</vt:lpstr>
      <vt:lpstr>3-zeiliges-Logo</vt:lpstr>
      <vt:lpstr>Benutzerdefiniertes Design</vt:lpstr>
      <vt:lpstr>National Coordination of  European Partnerships in Austria</vt:lpstr>
      <vt:lpstr>Austrian participation in Horizon Europe Partnerships</vt:lpstr>
      <vt:lpstr>Strategic Framework - RTI Strategy 2030</vt:lpstr>
      <vt:lpstr>Implementation instruments</vt:lpstr>
      <vt:lpstr>Coordination process</vt:lpstr>
      <vt:lpstr>Forum Partnerschaften Österreich</vt:lpstr>
      <vt:lpstr>Supporting instruments</vt:lpstr>
      <vt:lpstr>Decision making on participation in partnerships</vt:lpstr>
      <vt:lpstr>Relevance for Austria - Criteria</vt:lpstr>
      <vt:lpstr>Participation in partnerships in green transition and  competitiveness (examples) </vt:lpstr>
      <vt:lpstr>Partnerships in green transition and competitiveness are  embedded in a broad R&amp;I policy framework</vt:lpstr>
      <vt:lpstr>Partnerships in thematic priorities </vt:lpstr>
      <vt:lpstr>Partnerships are part of a broad policy portfolio –  “R&amp;I funding and beyond” from R&amp;I to implementation </vt:lpstr>
      <vt:lpstr>Austrian R&amp;I expenditures – in comparison </vt:lpstr>
      <vt:lpstr>PowerPoint-Präsentation</vt:lpstr>
    </vt:vector>
  </TitlesOfParts>
  <Company>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Schachler Simon</dc:creator>
  <cp:lastModifiedBy>Schachner-Nedherer Ingeborg</cp:lastModifiedBy>
  <cp:revision>38</cp:revision>
  <cp:lastPrinted>2018-07-05T18:23:58Z</cp:lastPrinted>
  <dcterms:created xsi:type="dcterms:W3CDTF">2025-05-14T09:03:24Z</dcterms:created>
  <dcterms:modified xsi:type="dcterms:W3CDTF">2025-05-20T09:00:46Z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0x0101002EB06DECA5663C46A25228468530AF33</vt:lpwstr>
  </property>
</Properties>
</file>